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88" r:id="rId2"/>
    <p:sldId id="256" r:id="rId3"/>
    <p:sldId id="257" r:id="rId4"/>
    <p:sldId id="258" r:id="rId5"/>
    <p:sldId id="289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85" r:id="rId19"/>
    <p:sldId id="260" r:id="rId20"/>
    <p:sldId id="284" r:id="rId21"/>
    <p:sldId id="261" r:id="rId22"/>
    <p:sldId id="262" r:id="rId23"/>
    <p:sldId id="275" r:id="rId24"/>
    <p:sldId id="276" r:id="rId25"/>
    <p:sldId id="286" r:id="rId26"/>
    <p:sldId id="277" r:id="rId27"/>
    <p:sldId id="278" r:id="rId28"/>
    <p:sldId id="279" r:id="rId29"/>
    <p:sldId id="280" r:id="rId30"/>
    <p:sldId id="281" r:id="rId31"/>
    <p:sldId id="283" r:id="rId3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14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0E507D-FE26-43E3-BA0D-414E50F344A2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C42D13-1EE1-47BB-8454-60621B3D05A8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3CCA75B-EF72-4CB7-9543-F27D075FE21F}" type="slidenum">
              <a:rPr lang="en-US"/>
              <a:pPr/>
              <a:t>11</a:t>
            </a:fld>
            <a:endParaRPr lang="en-US"/>
          </a:p>
        </p:txBody>
      </p:sp>
      <p:sp>
        <p:nvSpPr>
          <p:cNvPr id="274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443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344832-62C7-4300-8EBE-5A780646AC1E}" type="slidenum">
              <a:rPr lang="en-US"/>
              <a:pPr/>
              <a:t>29</a:t>
            </a:fld>
            <a:endParaRPr lang="en-US"/>
          </a:p>
        </p:txBody>
      </p:sp>
      <p:sp>
        <p:nvSpPr>
          <p:cNvPr id="321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153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4A29B1-F7A7-4C8F-9A8C-F5DE5BF8F4FF}" type="slidenum">
              <a:rPr lang="en-US"/>
              <a:pPr/>
              <a:t>30</a:t>
            </a:fld>
            <a:endParaRPr lang="en-US"/>
          </a:p>
        </p:txBody>
      </p:sp>
      <p:sp>
        <p:nvSpPr>
          <p:cNvPr id="323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6098" y="4343704"/>
            <a:ext cx="5485805" cy="4113892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D09D6-AA65-4AB4-BB3D-E5FD2FE9827E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66E2F-2F4C-4E11-B431-1544FDEB72F9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D09D6-AA65-4AB4-BB3D-E5FD2FE9827E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66E2F-2F4C-4E11-B431-1544FDEB72F9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D09D6-AA65-4AB4-BB3D-E5FD2FE9827E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66E2F-2F4C-4E11-B431-1544FDEB72F9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D09D6-AA65-4AB4-BB3D-E5FD2FE9827E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66E2F-2F4C-4E11-B431-1544FDEB72F9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D09D6-AA65-4AB4-BB3D-E5FD2FE9827E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66E2F-2F4C-4E11-B431-1544FDEB72F9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D09D6-AA65-4AB4-BB3D-E5FD2FE9827E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66E2F-2F4C-4E11-B431-1544FDEB72F9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D09D6-AA65-4AB4-BB3D-E5FD2FE9827E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66E2F-2F4C-4E11-B431-1544FDEB72F9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D09D6-AA65-4AB4-BB3D-E5FD2FE9827E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66E2F-2F4C-4E11-B431-1544FDEB72F9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D09D6-AA65-4AB4-BB3D-E5FD2FE9827E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66E2F-2F4C-4E11-B431-1544FDEB72F9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D09D6-AA65-4AB4-BB3D-E5FD2FE9827E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66E2F-2F4C-4E11-B431-1544FDEB72F9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D09D6-AA65-4AB4-BB3D-E5FD2FE9827E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E66E2F-2F4C-4E11-B431-1544FDEB72F9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5D09D6-AA65-4AB4-BB3D-E5FD2FE9827E}" type="datetimeFigureOut">
              <a:rPr lang="en-IN" smtClean="0"/>
              <a:pPr/>
              <a:t>07/11/2015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E66E2F-2F4C-4E11-B431-1544FDEB72F9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image.jpg"/>
          <p:cNvPicPr/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0" y="-459432"/>
            <a:ext cx="9152648" cy="6860882"/>
          </a:xfrm>
          <a:prstGeom prst="rect">
            <a:avLst/>
          </a:prstGeom>
          <a:ln w="12700">
            <a:miter lim="400000"/>
          </a:ln>
        </p:spPr>
      </p:pic>
      <p:sp>
        <p:nvSpPr>
          <p:cNvPr id="48" name="Shape 48"/>
          <p:cNvSpPr/>
          <p:nvPr/>
        </p:nvSpPr>
        <p:spPr>
          <a:xfrm>
            <a:off x="304127" y="6224067"/>
            <a:ext cx="3597640" cy="64712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6111" tIns="46111" rIns="46111" bIns="46111">
            <a:spAutoFit/>
          </a:bodyPr>
          <a:lstStyle>
            <a:lvl1pPr defTabSz="914400">
              <a:defRPr sz="2400" b="1">
                <a:uFill>
                  <a:solidFill/>
                </a:uFill>
                <a:latin typeface="+mn-lt"/>
                <a:ea typeface="+mn-ea"/>
                <a:cs typeface="+mn-cs"/>
                <a:sym typeface="Arial"/>
              </a:defRPr>
            </a:lvl1pPr>
          </a:lstStyle>
          <a:p>
            <a:pPr lvl="0">
              <a:defRPr sz="1800" b="0">
                <a:uFillTx/>
              </a:defRPr>
            </a:pPr>
            <a:r>
              <a:rPr lang="en-IN"/>
              <a:t>BFSI &amp; Capital Markets Study Group -Wirc of Icai</a:t>
            </a:r>
          </a:p>
        </p:txBody>
      </p:sp>
      <p:sp>
        <p:nvSpPr>
          <p:cNvPr id="49" name="Shape 49"/>
          <p:cNvSpPr/>
          <p:nvPr/>
        </p:nvSpPr>
        <p:spPr>
          <a:xfrm>
            <a:off x="0" y="548680"/>
            <a:ext cx="9417470" cy="461743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none" lIns="46111" tIns="46111" rIns="46111" bIns="46111">
            <a:spAutoFit/>
          </a:bodyPr>
          <a:lstStyle/>
          <a:p>
            <a:pPr defTabSz="830001">
              <a:defRPr sz="1800"/>
            </a:pPr>
            <a:r>
              <a:rPr sz="4900" b="1" dirty="0">
                <a:solidFill>
                  <a:srgbClr val="DEDEDE"/>
                </a:solidFill>
                <a:uFill>
                  <a:solidFill>
                    <a:srgbClr val="DEDEDE"/>
                  </a:solidFill>
                </a:uFill>
                <a:sym typeface="Arial"/>
              </a:rPr>
              <a:t>BFSI &amp; Capital Markets Study Group</a:t>
            </a:r>
          </a:p>
          <a:p>
            <a:pPr defTabSz="830001">
              <a:defRPr sz="1800"/>
            </a:pPr>
            <a:r>
              <a:rPr sz="4900" b="1" dirty="0">
                <a:solidFill>
                  <a:srgbClr val="DEDEDE"/>
                </a:solidFill>
                <a:uFill>
                  <a:solidFill>
                    <a:srgbClr val="DEDEDE"/>
                  </a:solidFill>
                </a:uFill>
                <a:sym typeface="Arial"/>
              </a:rPr>
              <a:t> </a:t>
            </a:r>
            <a:r>
              <a:rPr lang="en-US" sz="4900" b="1" dirty="0" smtClean="0">
                <a:solidFill>
                  <a:srgbClr val="DEDEDE"/>
                </a:solidFill>
                <a:uFill>
                  <a:solidFill>
                    <a:srgbClr val="DEDEDE"/>
                  </a:solidFill>
                </a:uFill>
                <a:sym typeface="Arial"/>
              </a:rPr>
              <a:t>of</a:t>
            </a:r>
            <a:r>
              <a:rPr sz="4900" b="1" dirty="0" smtClean="0">
                <a:solidFill>
                  <a:srgbClr val="DEDEDE"/>
                </a:solidFill>
                <a:uFill>
                  <a:solidFill>
                    <a:srgbClr val="DEDEDE"/>
                  </a:solidFill>
                </a:uFill>
                <a:sym typeface="Arial"/>
              </a:rPr>
              <a:t> W</a:t>
            </a:r>
            <a:r>
              <a:rPr lang="en-US" sz="4900" b="1" dirty="0" smtClean="0">
                <a:solidFill>
                  <a:srgbClr val="DEDEDE"/>
                </a:solidFill>
                <a:uFill>
                  <a:solidFill>
                    <a:srgbClr val="DEDEDE"/>
                  </a:solidFill>
                </a:uFill>
                <a:sym typeface="Arial"/>
              </a:rPr>
              <a:t>IRC</a:t>
            </a:r>
            <a:r>
              <a:rPr sz="4900" b="1" dirty="0" smtClean="0">
                <a:solidFill>
                  <a:srgbClr val="DEDEDE"/>
                </a:solidFill>
                <a:uFill>
                  <a:solidFill>
                    <a:srgbClr val="DEDEDE"/>
                  </a:solidFill>
                </a:uFill>
                <a:sym typeface="Arial"/>
              </a:rPr>
              <a:t> </a:t>
            </a:r>
            <a:r>
              <a:rPr sz="4900" b="1" dirty="0">
                <a:solidFill>
                  <a:srgbClr val="DEDEDE"/>
                </a:solidFill>
                <a:uFill>
                  <a:solidFill>
                    <a:srgbClr val="DEDEDE"/>
                  </a:solidFill>
                </a:uFill>
                <a:sym typeface="Arial"/>
              </a:rPr>
              <a:t>of </a:t>
            </a:r>
            <a:r>
              <a:rPr sz="4900" b="1" dirty="0" smtClean="0">
                <a:solidFill>
                  <a:srgbClr val="DEDEDE"/>
                </a:solidFill>
                <a:uFill>
                  <a:solidFill>
                    <a:srgbClr val="DEDEDE"/>
                  </a:solidFill>
                </a:uFill>
                <a:sym typeface="Arial"/>
              </a:rPr>
              <a:t>I</a:t>
            </a:r>
            <a:r>
              <a:rPr lang="en-US" sz="4900" b="1" dirty="0" smtClean="0">
                <a:solidFill>
                  <a:srgbClr val="DEDEDE"/>
                </a:solidFill>
                <a:uFill>
                  <a:solidFill>
                    <a:srgbClr val="DEDEDE"/>
                  </a:solidFill>
                </a:uFill>
                <a:sym typeface="Arial"/>
              </a:rPr>
              <a:t>CAI</a:t>
            </a:r>
          </a:p>
          <a:p>
            <a:pPr defTabSz="830001">
              <a:defRPr sz="1800"/>
            </a:pPr>
            <a:endParaRPr lang="en-US" sz="4900" b="1" dirty="0" smtClean="0">
              <a:solidFill>
                <a:srgbClr val="DEDEDE"/>
              </a:solidFill>
              <a:uFill>
                <a:solidFill>
                  <a:srgbClr val="DEDEDE"/>
                </a:solidFill>
              </a:uFill>
              <a:sym typeface="Arial"/>
            </a:endParaRPr>
          </a:p>
          <a:p>
            <a:pPr defTabSz="830001">
              <a:defRPr sz="1800"/>
            </a:pPr>
            <a:r>
              <a:rPr lang="en-US" sz="4400" b="1" dirty="0" smtClean="0">
                <a:solidFill>
                  <a:srgbClr val="DEDEDE"/>
                </a:solidFill>
                <a:uFill>
                  <a:solidFill>
                    <a:srgbClr val="DEDEDE"/>
                  </a:solidFill>
                </a:uFill>
                <a:sym typeface="Arial"/>
              </a:rPr>
              <a:t>DISCUSSION ON TECHNICAL</a:t>
            </a:r>
          </a:p>
          <a:p>
            <a:pPr defTabSz="830001">
              <a:defRPr sz="1800"/>
            </a:pPr>
            <a:r>
              <a:rPr lang="en-US" sz="4400" b="1" dirty="0" smtClean="0">
                <a:solidFill>
                  <a:srgbClr val="DEDEDE"/>
                </a:solidFill>
                <a:uFill>
                  <a:solidFill>
                    <a:srgbClr val="DEDEDE"/>
                  </a:solidFill>
                </a:uFill>
                <a:sym typeface="Arial"/>
              </a:rPr>
              <a:t>               ANALYSIS</a:t>
            </a:r>
            <a:endParaRPr lang="en-IN" sz="4400" b="1" dirty="0" smtClean="0">
              <a:solidFill>
                <a:srgbClr val="DEDEDE"/>
              </a:solidFill>
              <a:uFill>
                <a:solidFill>
                  <a:srgbClr val="DEDEDE"/>
                </a:solidFill>
              </a:uFill>
              <a:sym typeface="Arial"/>
            </a:endParaRPr>
          </a:p>
          <a:p>
            <a:pPr defTabSz="830001">
              <a:defRPr sz="1800"/>
            </a:pPr>
            <a:endParaRPr lang="en-US" sz="4900" b="1" dirty="0" smtClean="0">
              <a:solidFill>
                <a:srgbClr val="DEDEDE"/>
              </a:solidFill>
              <a:uFill>
                <a:solidFill>
                  <a:srgbClr val="DEDEDE"/>
                </a:solidFill>
              </a:uFill>
              <a:sym typeface="Arial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5"/>
          <p:cNvGrpSpPr/>
          <p:nvPr/>
        </p:nvGrpSpPr>
        <p:grpSpPr>
          <a:xfrm>
            <a:off x="1828800" y="1447800"/>
            <a:ext cx="5181600" cy="4038600"/>
            <a:chOff x="0" y="1524000"/>
            <a:chExt cx="5181600" cy="4038600"/>
          </a:xfrm>
        </p:grpSpPr>
        <p:cxnSp>
          <p:nvCxnSpPr>
            <p:cNvPr id="8" name="Straight Connector 7"/>
            <p:cNvCxnSpPr/>
            <p:nvPr/>
          </p:nvCxnSpPr>
          <p:spPr>
            <a:xfrm flipV="1">
              <a:off x="914400" y="4038600"/>
              <a:ext cx="685800" cy="15240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>
              <a:off x="1600200" y="4038600"/>
              <a:ext cx="381000" cy="8382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V="1">
              <a:off x="1981200" y="2667000"/>
              <a:ext cx="990600" cy="22098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>
              <a:off x="2971800" y="2667000"/>
              <a:ext cx="533400" cy="14478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flipV="1">
              <a:off x="3505200" y="1905000"/>
              <a:ext cx="990600" cy="220980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0" y="4038600"/>
              <a:ext cx="1981200" cy="0"/>
            </a:xfrm>
            <a:prstGeom prst="line">
              <a:avLst/>
            </a:prstGeom>
            <a:ln w="38100">
              <a:solidFill>
                <a:schemeClr val="tx2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TextBox 25"/>
            <p:cNvSpPr txBox="1"/>
            <p:nvPr/>
          </p:nvSpPr>
          <p:spPr>
            <a:xfrm>
              <a:off x="0" y="3581400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Resistance </a:t>
              </a:r>
              <a:endParaRPr lang="en-IN" dirty="0"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1981200" y="4876800"/>
              <a:ext cx="1676400" cy="0"/>
            </a:xfrm>
            <a:prstGeom prst="line">
              <a:avLst/>
            </a:prstGeom>
            <a:ln w="38100">
              <a:solidFill>
                <a:schemeClr val="tx2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2286000" y="4419600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Support</a:t>
              </a:r>
              <a:endParaRPr lang="en-IN" dirty="0"/>
            </a:p>
          </p:txBody>
        </p:sp>
        <p:sp>
          <p:nvSpPr>
            <p:cNvPr id="42" name="TextBox 41"/>
            <p:cNvSpPr txBox="1"/>
            <p:nvPr/>
          </p:nvSpPr>
          <p:spPr>
            <a:xfrm>
              <a:off x="4114800" y="3657600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Support</a:t>
              </a:r>
              <a:endParaRPr lang="en-IN" dirty="0"/>
            </a:p>
          </p:txBody>
        </p:sp>
        <p:sp>
          <p:nvSpPr>
            <p:cNvPr id="43" name="TextBox 42"/>
            <p:cNvSpPr txBox="1"/>
            <p:nvPr/>
          </p:nvSpPr>
          <p:spPr>
            <a:xfrm>
              <a:off x="1066800" y="2133600"/>
              <a:ext cx="139012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Resistance </a:t>
              </a:r>
              <a:endParaRPr lang="en-IN" dirty="0"/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1066800" y="2667000"/>
              <a:ext cx="2133600" cy="0"/>
            </a:xfrm>
            <a:prstGeom prst="line">
              <a:avLst/>
            </a:prstGeom>
            <a:ln w="38100">
              <a:solidFill>
                <a:schemeClr val="tx2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3505200" y="4114800"/>
              <a:ext cx="1676400" cy="0"/>
            </a:xfrm>
            <a:prstGeom prst="line">
              <a:avLst/>
            </a:prstGeom>
            <a:ln w="38100">
              <a:solidFill>
                <a:schemeClr val="tx2">
                  <a:lumMod val="95000"/>
                  <a:lumOff val="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TextBox 46"/>
            <p:cNvSpPr txBox="1"/>
            <p:nvPr/>
          </p:nvSpPr>
          <p:spPr>
            <a:xfrm>
              <a:off x="1524000" y="3581400"/>
              <a:ext cx="7620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1</a:t>
              </a:r>
            </a:p>
            <a:p>
              <a:endParaRPr lang="en-IN" dirty="0"/>
            </a:p>
          </p:txBody>
        </p:sp>
        <p:sp>
          <p:nvSpPr>
            <p:cNvPr id="52" name="TextBox 51"/>
            <p:cNvSpPr txBox="1"/>
            <p:nvPr/>
          </p:nvSpPr>
          <p:spPr>
            <a:xfrm>
              <a:off x="2819400" y="2133600"/>
              <a:ext cx="152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3</a:t>
              </a:r>
              <a:endParaRPr lang="en-IN" dirty="0"/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4343400" y="1524000"/>
              <a:ext cx="152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5</a:t>
              </a:r>
              <a:endParaRPr lang="en-IN" dirty="0"/>
            </a:p>
          </p:txBody>
        </p:sp>
        <p:sp>
          <p:nvSpPr>
            <p:cNvPr id="54" name="TextBox 53"/>
            <p:cNvSpPr txBox="1"/>
            <p:nvPr/>
          </p:nvSpPr>
          <p:spPr>
            <a:xfrm>
              <a:off x="3352800" y="4114800"/>
              <a:ext cx="152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4</a:t>
              </a:r>
              <a:endParaRPr lang="en-IN" dirty="0"/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1828800" y="4953000"/>
              <a:ext cx="15240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 smtClean="0"/>
                <a:t>2</a:t>
              </a:r>
              <a:endParaRPr lang="en-IN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0"/>
            <a:ext cx="8229600" cy="1371600"/>
          </a:xfrm>
        </p:spPr>
        <p:txBody>
          <a:bodyPr>
            <a:normAutofit/>
          </a:bodyPr>
          <a:lstStyle/>
          <a:p>
            <a:r>
              <a:rPr lang="en-US" sz="3200" b="1" dirty="0">
                <a:solidFill>
                  <a:srgbClr val="FF0000"/>
                </a:solidFill>
              </a:rPr>
              <a:t>Support / Resistance</a:t>
            </a:r>
          </a:p>
        </p:txBody>
      </p:sp>
      <p:sp>
        <p:nvSpPr>
          <p:cNvPr id="160772" name="Rectangle 4"/>
          <p:cNvSpPr>
            <a:spLocks noChangeArrowheads="1"/>
          </p:cNvSpPr>
          <p:nvPr/>
        </p:nvSpPr>
        <p:spPr bwMode="auto">
          <a:xfrm>
            <a:off x="228600" y="990600"/>
            <a:ext cx="48768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87265" tIns="43633" rIns="87265" bIns="43633"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en-US" sz="2400">
                <a:cs typeface="Arial" charset="0"/>
              </a:rPr>
              <a:t>Support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en-US" sz="2000">
                <a:cs typeface="Arial" charset="0"/>
              </a:rPr>
              <a:t>Demand = Supply</a:t>
            </a:r>
          </a:p>
          <a:p>
            <a:pPr marL="1143000" lvl="2" indent="-2286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r>
              <a:rPr lang="en-US" sz="2000">
                <a:cs typeface="Arial" charset="0"/>
              </a:rPr>
              <a:t>The level where demand can absorb entire supply, it becomes support level.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75000"/>
              <a:buFont typeface="Wingdings" pitchFamily="2" charset="2"/>
              <a:buChar char="n"/>
            </a:pPr>
            <a:r>
              <a:rPr lang="en-US" sz="2400">
                <a:cs typeface="Arial" charset="0"/>
              </a:rPr>
              <a:t>Resistance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Clr>
                <a:schemeClr val="accent2"/>
              </a:buClr>
              <a:buSzPct val="80000"/>
              <a:buFont typeface="Wingdings" pitchFamily="2" charset="2"/>
              <a:buChar char="¨"/>
            </a:pPr>
            <a:r>
              <a:rPr lang="en-US" sz="2000">
                <a:cs typeface="Arial" charset="0"/>
              </a:rPr>
              <a:t>Supply = Demand</a:t>
            </a:r>
          </a:p>
          <a:p>
            <a:pPr marL="1143000" lvl="2" indent="-228600">
              <a:lnSpc>
                <a:spcPct val="90000"/>
              </a:lnSpc>
              <a:spcBef>
                <a:spcPct val="20000"/>
              </a:spcBef>
              <a:buClr>
                <a:schemeClr val="bg2"/>
              </a:buClr>
              <a:buSzPct val="65000"/>
              <a:buFont typeface="Wingdings" pitchFamily="2" charset="2"/>
              <a:buChar char="n"/>
            </a:pPr>
            <a:r>
              <a:rPr lang="en-US" sz="2000">
                <a:cs typeface="Arial" charset="0"/>
              </a:rPr>
              <a:t>The level where supply can fulfill entire demand it becomes resistance level.</a:t>
            </a:r>
          </a:p>
        </p:txBody>
      </p:sp>
      <p:pic>
        <p:nvPicPr>
          <p:cNvPr id="160774" name="Picture 6" descr="Supply deman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1371600"/>
            <a:ext cx="3657600" cy="4849813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60775" name="Picture 7" descr="Supply demand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90600" y="4191000"/>
            <a:ext cx="2438400" cy="22860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160776" name="Text Box 8"/>
          <p:cNvSpPr txBox="1">
            <a:spLocks noChangeArrowheads="1"/>
          </p:cNvSpPr>
          <p:nvPr/>
        </p:nvSpPr>
        <p:spPr bwMode="auto">
          <a:xfrm>
            <a:off x="990600" y="6400800"/>
            <a:ext cx="38100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000"/>
              <a:t>Source: http://www.cartoonstocks.com/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836712"/>
            <a:ext cx="8229600" cy="1371600"/>
          </a:xfrm>
        </p:spPr>
        <p:txBody>
          <a:bodyPr/>
          <a:lstStyle/>
          <a:p>
            <a:r>
              <a:rPr lang="en-GB" sz="3600" dirty="0">
                <a:solidFill>
                  <a:srgbClr val="FF0000"/>
                </a:solidFill>
              </a:rPr>
              <a:t>Psychology</a:t>
            </a:r>
            <a:r>
              <a:rPr lang="en-GB" sz="3200" dirty="0">
                <a:solidFill>
                  <a:srgbClr val="FF0000"/>
                </a:solidFill>
              </a:rPr>
              <a:t> of Support &amp; Resistance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549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2924944"/>
            <a:ext cx="8229600" cy="4525963"/>
          </a:xfrm>
        </p:spPr>
        <p:txBody>
          <a:bodyPr/>
          <a:lstStyle/>
          <a:p>
            <a:r>
              <a:rPr lang="en-GB" dirty="0"/>
              <a:t>Longs ( bulls )</a:t>
            </a:r>
            <a:r>
              <a:rPr lang="ar-SA" dirty="0"/>
              <a:t>‏</a:t>
            </a:r>
            <a:endParaRPr lang="en-GB" dirty="0"/>
          </a:p>
          <a:p>
            <a:r>
              <a:rPr lang="en-GB" dirty="0"/>
              <a:t>Shorts ( bears )</a:t>
            </a:r>
            <a:r>
              <a:rPr lang="ar-SA" dirty="0"/>
              <a:t>‏</a:t>
            </a:r>
            <a:endParaRPr lang="en-GB" dirty="0"/>
          </a:p>
          <a:p>
            <a:r>
              <a:rPr lang="en-GB" dirty="0"/>
              <a:t>Neutral </a:t>
            </a:r>
            <a:r>
              <a:rPr lang="en-GB" dirty="0" smtClean="0"/>
              <a:t>(uncommitted)</a:t>
            </a:r>
            <a:r>
              <a:rPr lang="ar-SA" dirty="0"/>
              <a:t>‏</a:t>
            </a:r>
            <a:endParaRPr lang="en-GB" dirty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7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838200"/>
            <a:ext cx="8229600" cy="1371600"/>
          </a:xfrm>
        </p:spPr>
        <p:txBody>
          <a:bodyPr>
            <a:normAutofit fontScale="90000"/>
          </a:bodyPr>
          <a:lstStyle/>
          <a:p>
            <a:r>
              <a:rPr lang="en-GB" sz="4000" dirty="0">
                <a:solidFill>
                  <a:srgbClr val="FF0000"/>
                </a:solidFill>
              </a:rPr>
              <a:t>What is </a:t>
            </a:r>
            <a:r>
              <a:rPr lang="en-GB" sz="4000" dirty="0" smtClean="0">
                <a:solidFill>
                  <a:srgbClr val="FF0000"/>
                </a:solidFill>
              </a:rPr>
              <a:t>Trend  ???</a:t>
            </a:r>
            <a:r>
              <a:rPr lang="en-GB" sz="2400" dirty="0" smtClean="0"/>
              <a:t>          </a:t>
            </a:r>
            <a:br>
              <a:rPr lang="en-GB" sz="2400" dirty="0" smtClean="0"/>
            </a:br>
            <a:r>
              <a:rPr lang="en-GB" sz="2400" dirty="0" smtClean="0"/>
              <a:t>                                                        </a:t>
            </a:r>
            <a:br>
              <a:rPr lang="en-GB" sz="2400" dirty="0" smtClean="0"/>
            </a:br>
            <a:r>
              <a:rPr lang="en-GB" sz="2400" dirty="0" smtClean="0"/>
              <a:t/>
            </a:r>
            <a:br>
              <a:rPr lang="en-GB" sz="2400" dirty="0" smtClean="0"/>
            </a:br>
            <a:r>
              <a:rPr lang="en-GB" sz="2400" dirty="0"/>
              <a:t/>
            </a:r>
            <a:br>
              <a:rPr lang="en-GB" sz="2400" dirty="0"/>
            </a:br>
            <a:endParaRPr lang="en-US" sz="2400" dirty="0"/>
          </a:p>
        </p:txBody>
      </p:sp>
      <p:sp>
        <p:nvSpPr>
          <p:cNvPr id="544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819400"/>
            <a:ext cx="8229600" cy="3886200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en-GB" sz="2800" dirty="0"/>
              <a:t>Types of Trend…</a:t>
            </a:r>
          </a:p>
          <a:p>
            <a:pPr>
              <a:buFont typeface="Wingdings" pitchFamily="2" charset="2"/>
              <a:buNone/>
            </a:pPr>
            <a:endParaRPr lang="en-GB" sz="2800" dirty="0"/>
          </a:p>
          <a:p>
            <a:r>
              <a:rPr lang="en-GB" sz="2000" dirty="0"/>
              <a:t>Uptrend</a:t>
            </a:r>
          </a:p>
          <a:p>
            <a:r>
              <a:rPr lang="en-GB" sz="2000" dirty="0"/>
              <a:t>Downtrend</a:t>
            </a:r>
          </a:p>
          <a:p>
            <a:r>
              <a:rPr lang="en-GB" sz="2000" dirty="0" smtClean="0"/>
              <a:t>Sideways </a:t>
            </a:r>
            <a:r>
              <a:rPr lang="en-GB" sz="2000" dirty="0"/>
              <a:t>trend</a:t>
            </a:r>
          </a:p>
          <a:p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44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44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44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544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544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4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44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4770" grpId="0"/>
      <p:bldP spid="54477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/>
              <a:t>Three Trends of Markets…</a:t>
            </a:r>
            <a:endParaRPr lang="en-US" sz="3600"/>
          </a:p>
        </p:txBody>
      </p:sp>
      <p:pic>
        <p:nvPicPr>
          <p:cNvPr id="53862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3400" y="1524000"/>
            <a:ext cx="7848600" cy="48006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UPTREND…..</a:t>
            </a:r>
            <a:endParaRPr lang="en-US"/>
          </a:p>
        </p:txBody>
      </p:sp>
      <p:pic>
        <p:nvPicPr>
          <p:cNvPr id="545796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57200" y="1663700"/>
            <a:ext cx="8077200" cy="46609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DOWNTREND</a:t>
            </a:r>
            <a:endParaRPr lang="en-US"/>
          </a:p>
        </p:txBody>
      </p:sp>
      <p:pic>
        <p:nvPicPr>
          <p:cNvPr id="546820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614488"/>
            <a:ext cx="7772400" cy="44053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7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SIDEWAYS TREND</a:t>
            </a:r>
            <a:endParaRPr lang="en-US"/>
          </a:p>
        </p:txBody>
      </p:sp>
      <p:graphicFrame>
        <p:nvGraphicFramePr>
          <p:cNvPr id="547844" name="Object 4"/>
          <p:cNvGraphicFramePr>
            <a:graphicFrameLocks noChangeAspect="1"/>
          </p:cNvGraphicFramePr>
          <p:nvPr>
            <p:ph idx="1"/>
          </p:nvPr>
        </p:nvGraphicFramePr>
        <p:xfrm>
          <a:off x="533400" y="1676400"/>
          <a:ext cx="8077200" cy="4419600"/>
        </p:xfrm>
        <a:graphic>
          <a:graphicData uri="http://schemas.openxmlformats.org/presentationml/2006/ole">
            <p:oleObj spid="_x0000_s7170" r:id="rId3" imgW="7621064" imgH="5714286" progId="">
              <p:embed/>
            </p:oleObj>
          </a:graphicData>
        </a:graphic>
      </p:graphicFrame>
      <p:sp>
        <p:nvSpPr>
          <p:cNvPr id="547846" name="Line 6"/>
          <p:cNvSpPr>
            <a:spLocks noChangeShapeType="1"/>
          </p:cNvSpPr>
          <p:nvPr/>
        </p:nvSpPr>
        <p:spPr bwMode="auto">
          <a:xfrm>
            <a:off x="1981200" y="3810000"/>
            <a:ext cx="4800600" cy="1588"/>
          </a:xfrm>
          <a:prstGeom prst="line">
            <a:avLst/>
          </a:prstGeom>
          <a:noFill/>
          <a:ln w="38160">
            <a:solidFill>
              <a:srgbClr val="FF0000"/>
            </a:solidFill>
            <a:miter lim="800000"/>
            <a:headEnd/>
            <a:tailEnd type="triangle" w="med" len="med"/>
          </a:ln>
          <a:effectLst/>
        </p:spPr>
        <p:txBody>
          <a:bodyPr/>
          <a:lstStyle/>
          <a:p>
            <a:endParaRPr lang="en-I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4818" name="Picture 2" descr="C:\Users\Asavari\Desktop\aurobindo pharm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8194" name="Picture 2" descr="C:\Users\Asavari\Desktop\bajaj finserve weekly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7584" y="-171400"/>
            <a:ext cx="7772400" cy="1470025"/>
          </a:xfrm>
        </p:spPr>
        <p:txBody>
          <a:bodyPr/>
          <a:lstStyle/>
          <a:p>
            <a:r>
              <a:rPr lang="en-US" sz="3600" dirty="0" smtClean="0">
                <a:solidFill>
                  <a:srgbClr val="FF0000"/>
                </a:solidFill>
                <a:latin typeface="Copperplate Gothic Bold" pitchFamily="34" charset="0"/>
              </a:rPr>
              <a:t>WHO   AM   I ??</a:t>
            </a:r>
            <a:r>
              <a:rPr lang="en-US" dirty="0" smtClean="0"/>
              <a:t>    </a:t>
            </a:r>
            <a:endParaRPr lang="en-IN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1027" name="Picture 3" descr="C:\Users\Asavari\Desktop\SUNIL 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124744"/>
            <a:ext cx="3456384" cy="3811280"/>
          </a:xfrm>
          <a:prstGeom prst="rect">
            <a:avLst/>
          </a:prstGeom>
          <a:noFill/>
        </p:spPr>
      </p:pic>
      <p:pic>
        <p:nvPicPr>
          <p:cNvPr id="1032" name="Picture 8" descr="C:\Users\Asavari\Desktop\rahul-dravid-4-197167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2924944"/>
            <a:ext cx="3821442" cy="35232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4099" name="Picture 3" descr="C:\Users\Asavari\Desktop\nifty uptrend violate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9218" name="Picture 2" descr="C:\Users\Asavari\Desktop\tata stee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9432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42" name="Picture 2" descr="C:\Users\Asavari\Desktop\icici downtrend channe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1266" name="Picture 2" descr="C:\Users\Asavari\Desktop\anadi technical analysis\hitach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2290" name="Picture 2" descr="C:\Users\Asavari\Desktop\anadi technical analysis\bhushan steel....sideways trend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5842" name="Picture 2" descr="C:\Users\Asavari\Desktop\titagarh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9432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3314" name="Picture 2" descr="C:\Users\Asavari\Desktop\motherson sum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" name="Picture 2" descr="C:\Users\Asavari\Desktop\amtek aut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571500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4339" name="Picture 3" descr="C:\Users\Asavari\Desktop\krbl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476672"/>
            <a:ext cx="7620000" cy="5715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Risk / Reward</a:t>
            </a:r>
            <a:endParaRPr lang="en-US"/>
          </a:p>
        </p:txBody>
      </p:sp>
      <p:sp>
        <p:nvSpPr>
          <p:cNvPr id="320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81200"/>
            <a:ext cx="4244975" cy="3886200"/>
          </a:xfrm>
        </p:spPr>
        <p:txBody>
          <a:bodyPr/>
          <a:lstStyle/>
          <a:p>
            <a:r>
              <a:rPr lang="en-GB" dirty="0"/>
              <a:t>Risk/Reward</a:t>
            </a:r>
          </a:p>
          <a:p>
            <a:pPr lvl="1"/>
            <a:r>
              <a:rPr lang="en-US" sz="2400" dirty="0"/>
              <a:t>A ratio  to compare the expected returns of an investment to the amount of risk undertaken to capture these returns. </a:t>
            </a:r>
          </a:p>
          <a:p>
            <a:pPr lvl="2"/>
            <a:r>
              <a:rPr lang="en-GB" sz="2000" dirty="0"/>
              <a:t>Ideally Ratio </a:t>
            </a:r>
            <a:r>
              <a:rPr lang="en-GB" sz="2000" dirty="0" smtClean="0"/>
              <a:t>should be </a:t>
            </a:r>
            <a:r>
              <a:rPr lang="en-GB" sz="2000" dirty="0"/>
              <a:t>at least 1:2</a:t>
            </a:r>
          </a:p>
        </p:txBody>
      </p:sp>
      <p:pic>
        <p:nvPicPr>
          <p:cNvPr id="320516" name="Picture 4" descr="risk_reward_ratio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524000"/>
            <a:ext cx="2763838" cy="4343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2050" name="Picture 2" descr="C:\Users\Asavari\Desktop\1309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908720"/>
            <a:ext cx="4070226" cy="3026668"/>
          </a:xfrm>
          <a:prstGeom prst="rect">
            <a:avLst/>
          </a:prstGeom>
          <a:noFill/>
        </p:spPr>
      </p:pic>
      <p:pic>
        <p:nvPicPr>
          <p:cNvPr id="2051" name="Picture 3" descr="C:\Users\Asavari\Desktop\sourav-ganguly-142058610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924944"/>
            <a:ext cx="4320481" cy="3067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5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1371600"/>
          </a:xfrm>
        </p:spPr>
        <p:txBody>
          <a:bodyPr/>
          <a:lstStyle/>
          <a:p>
            <a:r>
              <a:rPr lang="en-US"/>
              <a:t>Stop loss</a:t>
            </a:r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371600"/>
            <a:ext cx="8153400" cy="1219200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90000"/>
              </a:lnSpc>
            </a:pPr>
            <a:r>
              <a:rPr lang="en-US"/>
              <a:t>A point where view changes</a:t>
            </a:r>
          </a:p>
          <a:p>
            <a:pPr>
              <a:lnSpc>
                <a:spcPct val="90000"/>
              </a:lnSpc>
            </a:pPr>
            <a:r>
              <a:rPr lang="en-US"/>
              <a:t>A point where potential loss is more than potential profit.</a:t>
            </a:r>
          </a:p>
        </p:txBody>
      </p:sp>
      <p:pic>
        <p:nvPicPr>
          <p:cNvPr id="322566" name="Picture 6" descr="stock_market_crash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2895600"/>
            <a:ext cx="4267200" cy="3733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0482" name="Picture 2" descr="http://t2.gstatic.com/images?q=tbn:ANd9GcQZ4RQdeZfduLvXxy8RTX-TV_OMUn3YWWqq7OzaTYrkoOVFtbiCFQ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" y="685800"/>
            <a:ext cx="8228349" cy="4267200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810000" y="5562600"/>
            <a:ext cx="5638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CA   </a:t>
            </a:r>
            <a:r>
              <a:rPr lang="en-US" sz="2400" dirty="0" err="1" smtClean="0"/>
              <a:t>Anadi</a:t>
            </a:r>
            <a:r>
              <a:rPr lang="en-US" sz="2400" dirty="0" smtClean="0"/>
              <a:t>   </a:t>
            </a:r>
            <a:r>
              <a:rPr lang="en-US" sz="2400" dirty="0" err="1" smtClean="0"/>
              <a:t>Bhase</a:t>
            </a:r>
            <a:r>
              <a:rPr lang="en-US" sz="2400" dirty="0" smtClean="0"/>
              <a:t>        9890121996</a:t>
            </a:r>
            <a:endParaRPr lang="en-I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3074" name="Picture 2" descr="C:\Users\Asavari\Desktop\chr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189643"/>
            <a:ext cx="3663719" cy="3975662"/>
          </a:xfrm>
          <a:prstGeom prst="rect">
            <a:avLst/>
          </a:prstGeom>
          <a:noFill/>
        </p:spPr>
      </p:pic>
      <p:pic>
        <p:nvPicPr>
          <p:cNvPr id="3075" name="Picture 3" descr="C:\Users\Asavari\Desktop\AB-de-Villiers-54449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260648"/>
            <a:ext cx="4488878" cy="39137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395535" y="404666"/>
          <a:ext cx="8136906" cy="616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12302"/>
                <a:gridCol w="2712302"/>
                <a:gridCol w="2712302"/>
              </a:tblGrid>
              <a:tr h="99611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             Long</a:t>
                      </a:r>
                      <a:r>
                        <a:rPr lang="en-US" baseline="0" dirty="0" smtClean="0"/>
                        <a:t> Term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    Short to medium Term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               </a:t>
                      </a:r>
                      <a:r>
                        <a:rPr lang="en-US" b="1" dirty="0" smtClean="0"/>
                        <a:t>Intra</a:t>
                      </a:r>
                      <a:r>
                        <a:rPr lang="en-US" b="1" baseline="0" dirty="0" smtClean="0"/>
                        <a:t>  day</a:t>
                      </a:r>
                    </a:p>
                    <a:p>
                      <a:endParaRPr lang="en-IN" dirty="0"/>
                    </a:p>
                  </a:txBody>
                  <a:tcPr/>
                </a:tc>
              </a:tr>
              <a:tr h="99611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Less</a:t>
                      </a:r>
                      <a:r>
                        <a:rPr lang="en-US" baseline="0" dirty="0" smtClean="0"/>
                        <a:t> Risks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Moderate Risks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Highest risks</a:t>
                      </a:r>
                      <a:endParaRPr lang="en-IN" dirty="0"/>
                    </a:p>
                  </a:txBody>
                  <a:tcPr/>
                </a:tc>
              </a:tr>
              <a:tr h="99611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Consistent Returns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Great returns</a:t>
                      </a:r>
                      <a:r>
                        <a:rPr lang="en-US" baseline="0" dirty="0" smtClean="0"/>
                        <a:t> if entry and exit is perfect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Highest</a:t>
                      </a:r>
                      <a:r>
                        <a:rPr lang="en-US" baseline="0" dirty="0" smtClean="0"/>
                        <a:t> returns</a:t>
                      </a:r>
                      <a:endParaRPr lang="en-IN" dirty="0"/>
                    </a:p>
                  </a:txBody>
                  <a:tcPr/>
                </a:tc>
              </a:tr>
              <a:tr h="99611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Benefits from Averaging through SIP</a:t>
                      </a:r>
                      <a:r>
                        <a:rPr lang="en-US" baseline="0" dirty="0" smtClean="0"/>
                        <a:t> etc.</a:t>
                      </a:r>
                      <a:endParaRPr lang="en-US" dirty="0" smtClean="0"/>
                    </a:p>
                    <a:p>
                      <a:endParaRPr lang="en-US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Can consider 2-3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scrips</a:t>
                      </a:r>
                      <a:r>
                        <a:rPr lang="en-US" baseline="0" dirty="0" smtClean="0"/>
                        <a:t> in a year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Capital protection is very challenging</a:t>
                      </a:r>
                      <a:endParaRPr lang="en-IN" dirty="0"/>
                    </a:p>
                  </a:txBody>
                  <a:tcPr/>
                </a:tc>
              </a:tr>
              <a:tr h="996110"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Tax Benefits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Taxable</a:t>
                      </a:r>
                    </a:p>
                    <a:p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 smtClean="0"/>
                    </a:p>
                    <a:p>
                      <a:r>
                        <a:rPr lang="en-US" dirty="0" smtClean="0"/>
                        <a:t>Taxable,</a:t>
                      </a:r>
                      <a:r>
                        <a:rPr lang="en-US" baseline="0" dirty="0" smtClean="0"/>
                        <a:t> high brokerage costs</a:t>
                      </a:r>
                      <a:endParaRPr lang="en-IN" dirty="0"/>
                    </a:p>
                  </a:txBody>
                  <a:tcPr/>
                </a:tc>
              </a:tr>
              <a:tr h="996110">
                <a:tc>
                  <a:txBody>
                    <a:bodyPr/>
                    <a:lstStyle/>
                    <a:p>
                      <a:r>
                        <a:rPr lang="en-US" dirty="0" smtClean="0"/>
                        <a:t>More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Weightage</a:t>
                      </a:r>
                      <a:r>
                        <a:rPr lang="en-US" baseline="0" dirty="0" smtClean="0"/>
                        <a:t> on fundamental analysis</a:t>
                      </a:r>
                      <a:endParaRPr lang="en-IN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Equal </a:t>
                      </a:r>
                      <a:r>
                        <a:rPr lang="en-US" dirty="0" err="1" smtClean="0"/>
                        <a:t>weightage</a:t>
                      </a:r>
                      <a:r>
                        <a:rPr lang="en-US" baseline="0" dirty="0" smtClean="0"/>
                        <a:t> on fundamental and technical</a:t>
                      </a:r>
                      <a:r>
                        <a:rPr lang="en-IN" baseline="0" dirty="0" smtClean="0"/>
                        <a:t> analysis</a:t>
                      </a:r>
                      <a:endParaRPr lang="en-US" baseline="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More </a:t>
                      </a:r>
                      <a:r>
                        <a:rPr lang="en-US" dirty="0" err="1" smtClean="0"/>
                        <a:t>weightage</a:t>
                      </a:r>
                      <a:r>
                        <a:rPr lang="en-US" dirty="0" smtClean="0"/>
                        <a:t> on technical analysis.</a:t>
                      </a:r>
                      <a:endParaRPr lang="en-IN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65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26876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GB" dirty="0" smtClean="0">
                <a:solidFill>
                  <a:srgbClr val="FF0000"/>
                </a:solidFill>
                <a:latin typeface="Copperplate Gothic Bold" pitchFamily="34" charset="0"/>
                <a:ea typeface="Lucida Sans Unicode" pitchFamily="34" charset="0"/>
                <a:cs typeface="Lucida Sans Unicode" pitchFamily="34" charset="0"/>
              </a:rPr>
              <a:t/>
            </a:r>
            <a:br>
              <a:rPr lang="en-GB" dirty="0" smtClean="0">
                <a:solidFill>
                  <a:srgbClr val="FF0000"/>
                </a:solidFill>
                <a:latin typeface="Copperplate Gothic Bold" pitchFamily="34" charset="0"/>
                <a:ea typeface="Lucida Sans Unicode" pitchFamily="34" charset="0"/>
                <a:cs typeface="Lucida Sans Unicode" pitchFamily="34" charset="0"/>
              </a:rPr>
            </a:br>
            <a:r>
              <a:rPr lang="en-GB" dirty="0" smtClean="0">
                <a:solidFill>
                  <a:srgbClr val="FF0000"/>
                </a:solidFill>
                <a:latin typeface="Copperplate Gothic Bold" pitchFamily="34" charset="0"/>
                <a:ea typeface="Lucida Sans Unicode" pitchFamily="34" charset="0"/>
                <a:cs typeface="Lucida Sans Unicode" pitchFamily="34" charset="0"/>
              </a:rPr>
              <a:t/>
            </a:r>
            <a:br>
              <a:rPr lang="en-GB" dirty="0" smtClean="0">
                <a:solidFill>
                  <a:srgbClr val="FF0000"/>
                </a:solidFill>
                <a:latin typeface="Copperplate Gothic Bold" pitchFamily="34" charset="0"/>
                <a:ea typeface="Lucida Sans Unicode" pitchFamily="34" charset="0"/>
                <a:cs typeface="Lucida Sans Unicode" pitchFamily="34" charset="0"/>
              </a:rPr>
            </a:br>
            <a:r>
              <a:rPr lang="en-GB" dirty="0" smtClean="0">
                <a:solidFill>
                  <a:srgbClr val="FF0000"/>
                </a:solidFill>
                <a:latin typeface="Copperplate Gothic Bold" pitchFamily="34" charset="0"/>
                <a:ea typeface="Lucida Sans Unicode" pitchFamily="34" charset="0"/>
                <a:cs typeface="Lucida Sans Unicode" pitchFamily="34" charset="0"/>
              </a:rPr>
              <a:t/>
            </a:r>
            <a:br>
              <a:rPr lang="en-GB" dirty="0" smtClean="0">
                <a:solidFill>
                  <a:srgbClr val="FF0000"/>
                </a:solidFill>
                <a:latin typeface="Copperplate Gothic Bold" pitchFamily="34" charset="0"/>
                <a:ea typeface="Lucida Sans Unicode" pitchFamily="34" charset="0"/>
                <a:cs typeface="Lucida Sans Unicode" pitchFamily="34" charset="0"/>
              </a:rPr>
            </a:br>
            <a:r>
              <a:rPr lang="en-GB" dirty="0" smtClean="0">
                <a:solidFill>
                  <a:srgbClr val="FF0000"/>
                </a:solidFill>
                <a:latin typeface="Copperplate Gothic Bold" pitchFamily="34" charset="0"/>
                <a:ea typeface="Lucida Sans Unicode" pitchFamily="34" charset="0"/>
                <a:cs typeface="Lucida Sans Unicode" pitchFamily="34" charset="0"/>
              </a:rPr>
              <a:t/>
            </a:r>
            <a:br>
              <a:rPr lang="en-GB" dirty="0" smtClean="0">
                <a:solidFill>
                  <a:srgbClr val="FF0000"/>
                </a:solidFill>
                <a:latin typeface="Copperplate Gothic Bold" pitchFamily="34" charset="0"/>
                <a:ea typeface="Lucida Sans Unicode" pitchFamily="34" charset="0"/>
                <a:cs typeface="Lucida Sans Unicode" pitchFamily="34" charset="0"/>
              </a:rPr>
            </a:br>
            <a:r>
              <a:rPr lang="en-GB" dirty="0" smtClean="0">
                <a:solidFill>
                  <a:srgbClr val="FF0000"/>
                </a:solidFill>
                <a:latin typeface="Copperplate Gothic Bold" pitchFamily="34" charset="0"/>
                <a:ea typeface="Lucida Sans Unicode" pitchFamily="34" charset="0"/>
                <a:cs typeface="Lucida Sans Unicode" pitchFamily="34" charset="0"/>
              </a:rPr>
              <a:t>WHERE   AM   I ??? </a:t>
            </a:r>
            <a:br>
              <a:rPr lang="en-GB" dirty="0" smtClean="0">
                <a:solidFill>
                  <a:srgbClr val="FF0000"/>
                </a:solidFill>
                <a:latin typeface="Copperplate Gothic Bold" pitchFamily="34" charset="0"/>
                <a:ea typeface="Lucida Sans Unicode" pitchFamily="34" charset="0"/>
                <a:cs typeface="Lucida Sans Unicode" pitchFamily="34" charset="0"/>
              </a:rPr>
            </a:br>
            <a:r>
              <a:rPr lang="en-GB" dirty="0" smtClean="0">
                <a:solidFill>
                  <a:srgbClr val="FF0000"/>
                </a:solidFill>
                <a:latin typeface="Copperplate Gothic Bold" pitchFamily="34" charset="0"/>
                <a:ea typeface="Lucida Sans Unicode" pitchFamily="34" charset="0"/>
                <a:cs typeface="Lucida Sans Unicode" pitchFamily="34" charset="0"/>
              </a:rPr>
              <a:t/>
            </a:r>
            <a:br>
              <a:rPr lang="en-GB" dirty="0" smtClean="0">
                <a:solidFill>
                  <a:srgbClr val="FF0000"/>
                </a:solidFill>
                <a:latin typeface="Copperplate Gothic Bold" pitchFamily="34" charset="0"/>
                <a:ea typeface="Lucida Sans Unicode" pitchFamily="34" charset="0"/>
                <a:cs typeface="Lucida Sans Unicode" pitchFamily="34" charset="0"/>
              </a:rPr>
            </a:b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US" dirty="0"/>
          </a:p>
        </p:txBody>
      </p:sp>
      <p:sp>
        <p:nvSpPr>
          <p:cNvPr id="539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708920"/>
            <a:ext cx="8229600" cy="914400"/>
          </a:xfrm>
        </p:spPr>
        <p:txBody>
          <a:bodyPr>
            <a:normAutofit fontScale="92500" lnSpcReduction="20000"/>
          </a:bodyPr>
          <a:lstStyle/>
          <a:p>
            <a:pPr algn="just"/>
            <a:endParaRPr lang="en-GB" dirty="0" smtClean="0"/>
          </a:p>
          <a:p>
            <a:pPr algn="just"/>
            <a:r>
              <a:rPr lang="en-GB" dirty="0" smtClean="0"/>
              <a:t>Major </a:t>
            </a:r>
            <a:r>
              <a:rPr lang="en-GB" dirty="0"/>
              <a:t>Trend have Three </a:t>
            </a:r>
            <a:r>
              <a:rPr lang="en-GB" dirty="0" smtClean="0"/>
              <a:t>Phases</a:t>
            </a:r>
          </a:p>
          <a:p>
            <a:pPr algn="just"/>
            <a:endParaRPr lang="en-GB" dirty="0" smtClean="0"/>
          </a:p>
          <a:p>
            <a:pPr algn="just"/>
            <a:endParaRPr lang="en-GB" dirty="0" smtClean="0"/>
          </a:p>
          <a:p>
            <a:pPr algn="just"/>
            <a:endParaRPr lang="en-GB" dirty="0" smtClean="0"/>
          </a:p>
          <a:p>
            <a:pPr algn="just"/>
            <a:endParaRPr lang="en-GB" dirty="0"/>
          </a:p>
          <a:p>
            <a:pPr>
              <a:spcBef>
                <a:spcPts val="225"/>
              </a:spcBef>
              <a:buFont typeface="Wingdings" pitchFamily="2" charset="2"/>
              <a:buNone/>
            </a:pPr>
            <a:endParaRPr lang="en-GB" dirty="0"/>
          </a:p>
          <a:p>
            <a:endParaRPr lang="en-US" dirty="0"/>
          </a:p>
        </p:txBody>
      </p:sp>
      <p:sp>
        <p:nvSpPr>
          <p:cNvPr id="539652" name="Rectangle 4"/>
          <p:cNvSpPr>
            <a:spLocks noChangeArrowheads="1"/>
          </p:cNvSpPr>
          <p:nvPr/>
        </p:nvSpPr>
        <p:spPr bwMode="auto">
          <a:xfrm>
            <a:off x="914400" y="3933056"/>
            <a:ext cx="8229600" cy="2057400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lIns="90000" tIns="46800" rIns="90000" bIns="46800"/>
          <a:lstStyle/>
          <a:p>
            <a:pPr marL="606425" indent="-606425" defTabSz="457200">
              <a:spcBef>
                <a:spcPts val="600"/>
              </a:spcBef>
              <a:buClr>
                <a:srgbClr val="000000"/>
              </a:buClr>
              <a:buSzPct val="100000"/>
              <a:buFont typeface="Wingdings" pitchFamily="2" charset="2"/>
              <a:buNone/>
              <a:tabLst>
                <a:tab pos="606425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  <a:tab pos="10512425" algn="l"/>
              </a:tabLst>
            </a:pPr>
            <a:r>
              <a:rPr lang="en-GB" sz="2400" dirty="0">
                <a:solidFill>
                  <a:srgbClr val="000000"/>
                </a:solidFill>
                <a:latin typeface="Arial Narrow" pitchFamily="34" charset="0"/>
                <a:ea typeface="Lucida Sans Unicode" pitchFamily="34" charset="0"/>
                <a:cs typeface="Lucida Sans Unicode" pitchFamily="34" charset="0"/>
              </a:rPr>
              <a:t>Phase 1: 	Accumulation</a:t>
            </a:r>
          </a:p>
          <a:p>
            <a:pPr marL="606425" indent="-606425" defTabSz="457200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None/>
              <a:tabLst>
                <a:tab pos="606425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  <a:tab pos="10512425" algn="l"/>
              </a:tabLst>
            </a:pPr>
            <a:r>
              <a:rPr lang="en-GB" sz="2400" dirty="0">
                <a:solidFill>
                  <a:srgbClr val="000000"/>
                </a:solidFill>
                <a:latin typeface="Arial Narrow" pitchFamily="34" charset="0"/>
                <a:ea typeface="Lucida Sans Unicode" pitchFamily="34" charset="0"/>
                <a:cs typeface="Lucida Sans Unicode" pitchFamily="34" charset="0"/>
              </a:rPr>
              <a:t>Phase 2 : 	Public Participation</a:t>
            </a:r>
          </a:p>
          <a:p>
            <a:pPr marL="606425" indent="-606425" defTabSz="457200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None/>
              <a:tabLst>
                <a:tab pos="606425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  <a:tab pos="10512425" algn="l"/>
              </a:tabLst>
            </a:pPr>
            <a:r>
              <a:rPr lang="en-GB" sz="2400" dirty="0">
                <a:solidFill>
                  <a:srgbClr val="000000"/>
                </a:solidFill>
                <a:latin typeface="Arial Narrow" pitchFamily="34" charset="0"/>
                <a:ea typeface="Lucida Sans Unicode" pitchFamily="34" charset="0"/>
                <a:cs typeface="Lucida Sans Unicode" pitchFamily="34" charset="0"/>
              </a:rPr>
              <a:t>Phase 3: 	</a:t>
            </a:r>
            <a:r>
              <a:rPr lang="en-GB" sz="2400" dirty="0" smtClean="0">
                <a:solidFill>
                  <a:srgbClr val="000000"/>
                </a:solidFill>
                <a:latin typeface="Arial Narrow" pitchFamily="34" charset="0"/>
                <a:ea typeface="Lucida Sans Unicode" pitchFamily="34" charset="0"/>
                <a:cs typeface="Lucida Sans Unicode" pitchFamily="34" charset="0"/>
              </a:rPr>
              <a:t>Distribution</a:t>
            </a:r>
          </a:p>
          <a:p>
            <a:pPr marL="606425" indent="-606425" defTabSz="457200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None/>
              <a:tabLst>
                <a:tab pos="606425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  <a:tab pos="10512425" algn="l"/>
              </a:tabLst>
            </a:pPr>
            <a:endParaRPr lang="en-GB" sz="2400" dirty="0">
              <a:solidFill>
                <a:srgbClr val="000000"/>
              </a:solidFill>
              <a:latin typeface="Arial Narrow" pitchFamily="34" charset="0"/>
              <a:ea typeface="Lucida Sans Unicode" pitchFamily="34" charset="0"/>
              <a:cs typeface="Lucida Sans Unicode" pitchFamily="34" charset="0"/>
            </a:endParaRPr>
          </a:p>
          <a:p>
            <a:pPr marL="606425" indent="-606425" defTabSz="457200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None/>
              <a:tabLst>
                <a:tab pos="606425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  <a:tab pos="10512425" algn="l"/>
              </a:tabLst>
            </a:pPr>
            <a:endParaRPr lang="en-GB" sz="2400" dirty="0" smtClean="0">
              <a:solidFill>
                <a:srgbClr val="000000"/>
              </a:solidFill>
              <a:latin typeface="Arial Narrow" pitchFamily="34" charset="0"/>
              <a:ea typeface="Lucida Sans Unicode" pitchFamily="34" charset="0"/>
              <a:cs typeface="Lucida Sans Unicode" pitchFamily="34" charset="0"/>
            </a:endParaRPr>
          </a:p>
          <a:p>
            <a:pPr marL="606425" indent="-606425" defTabSz="457200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None/>
              <a:tabLst>
                <a:tab pos="606425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  <a:tab pos="10512425" algn="l"/>
              </a:tabLst>
            </a:pPr>
            <a:endParaRPr lang="en-GB" sz="2400" dirty="0">
              <a:solidFill>
                <a:srgbClr val="000000"/>
              </a:solidFill>
              <a:latin typeface="Arial Narrow" pitchFamily="34" charset="0"/>
              <a:ea typeface="Lucida Sans Unicode" pitchFamily="34" charset="0"/>
              <a:cs typeface="Lucida Sans Unicode" pitchFamily="34" charset="0"/>
            </a:endParaRPr>
          </a:p>
          <a:p>
            <a:pPr marL="606425" indent="-606425" defTabSz="457200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None/>
              <a:tabLst>
                <a:tab pos="606425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  <a:tab pos="10512425" algn="l"/>
              </a:tabLst>
            </a:pPr>
            <a:r>
              <a:rPr lang="en-GB" sz="2400" dirty="0" smtClean="0">
                <a:solidFill>
                  <a:srgbClr val="000000"/>
                </a:solidFill>
                <a:latin typeface="Arial Narrow" pitchFamily="34" charset="0"/>
                <a:ea typeface="Lucida Sans Unicode" pitchFamily="34" charset="0"/>
                <a:cs typeface="Lucida Sans Unicode" pitchFamily="34" charset="0"/>
              </a:rPr>
              <a:t>			</a:t>
            </a:r>
            <a:endParaRPr lang="en-GB" sz="3600" dirty="0">
              <a:solidFill>
                <a:srgbClr val="FF0000"/>
              </a:solidFill>
              <a:latin typeface="Copperplate Gothic Bold" pitchFamily="34" charset="0"/>
              <a:ea typeface="Lucida Sans Unicode" pitchFamily="34" charset="0"/>
              <a:cs typeface="Lucida Sans Unicode" pitchFamily="34" charset="0"/>
            </a:endParaRPr>
          </a:p>
          <a:p>
            <a:pPr marL="606425" indent="-606425" defTabSz="457200">
              <a:spcBef>
                <a:spcPts val="600"/>
              </a:spcBef>
              <a:buClr>
                <a:srgbClr val="000000"/>
              </a:buClr>
              <a:buSzPct val="100000"/>
              <a:buFont typeface="Arial" charset="0"/>
              <a:buNone/>
              <a:tabLst>
                <a:tab pos="606425" algn="l"/>
                <a:tab pos="908050" algn="l"/>
                <a:tab pos="1822450" algn="l"/>
                <a:tab pos="2736850" algn="l"/>
                <a:tab pos="3651250" algn="l"/>
                <a:tab pos="4565650" algn="l"/>
                <a:tab pos="5480050" algn="l"/>
                <a:tab pos="6394450" algn="l"/>
                <a:tab pos="7308850" algn="l"/>
                <a:tab pos="8223250" algn="l"/>
                <a:tab pos="9137650" algn="l"/>
                <a:tab pos="10052050" algn="l"/>
                <a:tab pos="10055225" algn="l"/>
                <a:tab pos="10512425" algn="l"/>
              </a:tabLst>
            </a:pPr>
            <a:endParaRPr lang="en-GB" sz="2400" dirty="0">
              <a:solidFill>
                <a:srgbClr val="000000"/>
              </a:solidFill>
              <a:latin typeface="Arial Narrow" pitchFamily="34" charset="0"/>
              <a:ea typeface="Lucida Sans Unicode" pitchFamily="34" charset="0"/>
              <a:cs typeface="Lucida Sans Unicode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39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39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539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9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2000" fill="hold"/>
                                        <p:tgtEl>
                                          <p:spTgt spid="5396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396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9650" grpId="1"/>
      <p:bldP spid="539651" grpId="0" build="p"/>
      <p:bldP spid="5396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Accumulation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40676" name="Object 4"/>
          <p:cNvGraphicFramePr>
            <a:graphicFrameLocks noChangeAspect="1"/>
          </p:cNvGraphicFramePr>
          <p:nvPr>
            <p:ph idx="1"/>
          </p:nvPr>
        </p:nvGraphicFramePr>
        <p:xfrm>
          <a:off x="611560" y="1487016"/>
          <a:ext cx="8001000" cy="3886200"/>
        </p:xfrm>
        <a:graphic>
          <a:graphicData uri="http://schemas.openxmlformats.org/presentationml/2006/ole">
            <p:oleObj spid="_x0000_s5122" r:id="rId3" imgW="11182320" imgH="66938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Public Participation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553988" name="Picture 4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676400"/>
            <a:ext cx="7924800" cy="4191000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>
                <a:solidFill>
                  <a:srgbClr val="FF0000"/>
                </a:solidFill>
              </a:rPr>
              <a:t>Distribution</a:t>
            </a:r>
            <a:endParaRPr lang="en-US" dirty="0">
              <a:solidFill>
                <a:srgbClr val="FF0000"/>
              </a:solidFill>
            </a:endParaRPr>
          </a:p>
        </p:txBody>
      </p:sp>
      <p:graphicFrame>
        <p:nvGraphicFramePr>
          <p:cNvPr id="542724" name="Object 4"/>
          <p:cNvGraphicFramePr>
            <a:graphicFrameLocks noChangeAspect="1"/>
          </p:cNvGraphicFramePr>
          <p:nvPr>
            <p:ph idx="1"/>
          </p:nvPr>
        </p:nvGraphicFramePr>
        <p:xfrm>
          <a:off x="457200" y="1524000"/>
          <a:ext cx="8077200" cy="4724400"/>
        </p:xfrm>
        <a:graphic>
          <a:graphicData uri="http://schemas.openxmlformats.org/presentationml/2006/ole">
            <p:oleObj spid="_x0000_s6146" r:id="rId3" imgW="11182320" imgH="6693840" progId="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267</TotalTime>
  <Words>270</Words>
  <Application>Microsoft Office PowerPoint</Application>
  <PresentationFormat>On-screen Show (4:3)</PresentationFormat>
  <Paragraphs>99</Paragraphs>
  <Slides>31</Slides>
  <Notes>3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0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Slide 1</vt:lpstr>
      <vt:lpstr>WHO   AM   I ??    </vt:lpstr>
      <vt:lpstr>Slide 3</vt:lpstr>
      <vt:lpstr>Slide 4</vt:lpstr>
      <vt:lpstr>Slide 5</vt:lpstr>
      <vt:lpstr>    WHERE   AM   I ???     </vt:lpstr>
      <vt:lpstr>Accumulation</vt:lpstr>
      <vt:lpstr>Public Participation</vt:lpstr>
      <vt:lpstr>Distribution</vt:lpstr>
      <vt:lpstr>Slide 10</vt:lpstr>
      <vt:lpstr>Support / Resistance</vt:lpstr>
      <vt:lpstr>Psychology of Support &amp; Resistance</vt:lpstr>
      <vt:lpstr>What is Trend  ???                                                                      </vt:lpstr>
      <vt:lpstr>Three Trends of Markets…</vt:lpstr>
      <vt:lpstr>UPTREND…..</vt:lpstr>
      <vt:lpstr>DOWNTREND</vt:lpstr>
      <vt:lpstr>SIDEWAYS TREND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Risk / Reward</vt:lpstr>
      <vt:lpstr>Stop loss</vt:lpstr>
      <vt:lpstr>Slide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WHO   AM   I ??</dc:title>
  <dc:creator>Asavari</dc:creator>
  <cp:lastModifiedBy>exam</cp:lastModifiedBy>
  <cp:revision>54</cp:revision>
  <dcterms:created xsi:type="dcterms:W3CDTF">2015-11-04T11:52:01Z</dcterms:created>
  <dcterms:modified xsi:type="dcterms:W3CDTF">2015-11-07T08:59:12Z</dcterms:modified>
</cp:coreProperties>
</file>